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D2B09D-66A4-41BE-A5D9-AB0BDDF7B976}" v="29" dt="2021-12-23T09:43:58.3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584"/>
  </p:normalViewPr>
  <p:slideViewPr>
    <p:cSldViewPr snapToGrid="0">
      <p:cViewPr varScale="1">
        <p:scale>
          <a:sx n="59" d="100"/>
          <a:sy n="59" d="100"/>
        </p:scale>
        <p:origin x="208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91EDF3-923D-43EB-ADF7-61743C6B79B2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4F1E11-8761-4999-8061-C84BA00A35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219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3617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08-02-2022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639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50D01361-4BBE-4048-BDBB-11A5763B9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936" y="878764"/>
            <a:ext cx="4024188" cy="70788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0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000" b="1" dirty="0">
                <a:solidFill>
                  <a:srgbClr val="0070C0"/>
                </a:solidFill>
                <a:latin typeface="Calibri" panose="020F0502020204030204"/>
                <a:ea typeface="Calibri" pitchFamily="34" charset="0"/>
                <a:cs typeface="Arial" charset="0"/>
              </a:rPr>
            </a:br>
            <a:r>
              <a:rPr lang="nl-NL" sz="1000" dirty="0">
                <a:ea typeface="Calibri" pitchFamily="34" charset="0"/>
                <a:cs typeface="Arial" charset="0"/>
              </a:rPr>
              <a:t>Je kunt de doelgroep van de community analyseren.</a:t>
            </a:r>
          </a:p>
          <a:p>
            <a:r>
              <a:rPr lang="nl-NL" sz="1000" dirty="0">
                <a:ea typeface="Calibri" pitchFamily="34" charset="0"/>
                <a:cs typeface="Arial" charset="0"/>
              </a:rPr>
              <a:t>Je kunt de drijfveren en mate van betrokkenheid van de doelgroep verzamelen en analyseren. </a:t>
            </a:r>
            <a:endParaRPr lang="nl-NL" sz="1000" dirty="0">
              <a:solidFill>
                <a:prstClr val="black"/>
              </a:solidFill>
              <a:latin typeface="Calibri" panose="020F0502020204030204"/>
              <a:ea typeface="Calibri" pitchFamily="34" charset="0"/>
              <a:cs typeface="Arial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73A6E65-31FC-47E9-BC4E-E39FE1636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51" y="1829389"/>
            <a:ext cx="4024188" cy="8617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defTabSz="685800"/>
            <a:r>
              <a:rPr lang="nl-N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Leerproduct</a:t>
            </a:r>
          </a:p>
          <a:p>
            <a:pPr defTabSz="685800"/>
            <a:r>
              <a:rPr lang="nl-NL" sz="1000" dirty="0">
                <a:ea typeface="Calibri" pitchFamily="34" charset="0"/>
                <a:cs typeface="Arial" charset="0"/>
              </a:rPr>
              <a:t>Een verslag over de doelgroep van de community waarin alle onderdelen uit het </a:t>
            </a:r>
            <a:r>
              <a:rPr lang="nl-NL" sz="1000" dirty="0" err="1">
                <a:ea typeface="Calibri" pitchFamily="34" charset="0"/>
                <a:cs typeface="Arial" charset="0"/>
              </a:rPr>
              <a:t>leerpad</a:t>
            </a:r>
            <a:r>
              <a:rPr lang="nl-NL" sz="1000" dirty="0">
                <a:ea typeface="Calibri" pitchFamily="34" charset="0"/>
                <a:cs typeface="Arial" charset="0"/>
              </a:rPr>
              <a:t> logisch verwerkt zitten. Het verslag ziet er professioneel uit en bevat een kaft, een inhoudsopgave, enkele diagrammen en een APA-bronvermelding</a:t>
            </a:r>
            <a:r>
              <a:rPr lang="nl-NL" sz="900" dirty="0">
                <a:ea typeface="Calibri" pitchFamily="34" charset="0"/>
                <a:cs typeface="Arial" charset="0"/>
              </a:rPr>
              <a:t>. </a:t>
            </a:r>
            <a:endParaRPr lang="nl-NL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79B209-F166-4B90-88E4-729EBC6DF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7417" y="850680"/>
            <a:ext cx="4266686" cy="16312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ctr">
            <a:spAutoFit/>
          </a:bodyPr>
          <a:lstStyle/>
          <a:p>
            <a:pPr defTabSz="685800">
              <a:defRPr/>
            </a:pPr>
            <a:r>
              <a:rPr lang="nl-N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Samenwerken	</a:t>
            </a:r>
            <a:r>
              <a:rPr lang="nl-NL" sz="1000" b="1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	</a:t>
            </a:r>
            <a:endParaRPr lang="nl-NL" sz="1000" b="1" dirty="0">
              <a:solidFill>
                <a:srgbClr val="0070C0"/>
              </a:solidFill>
              <a:latin typeface="Calibri" panose="020F0502020204030204"/>
              <a:ea typeface="Calibri" pitchFamily="34" charset="0"/>
              <a:cs typeface="Arial" charset="0"/>
            </a:endParaRP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0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Dit product maak je met je projectgroep. 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0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Lever het product in via Teams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0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000" dirty="0" err="1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0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0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panose="020B0604020202020204" pitchFamily="34" charset="0"/>
              </a:rPr>
              <a:t>Geef feedback op de producten van anderen en ontvang feedback op vrijdag 18 maart 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000" dirty="0">
                <a:solidFill>
                  <a:prstClr val="black"/>
                </a:solidFill>
                <a:latin typeface="Calibri" panose="020F0502020204030204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indent="-128588" defTabSz="68580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000" dirty="0">
                <a:latin typeface="Calibri" panose="020F0502020204030204"/>
                <a:cs typeface="Arial"/>
              </a:rPr>
              <a:t>Deadline product: 13-3-2022</a:t>
            </a:r>
            <a:endParaRPr lang="nl-NL" sz="1000" b="1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defTabSz="685800" fontAlgn="base">
              <a:spcBef>
                <a:spcPct val="0"/>
              </a:spcBef>
              <a:spcAft>
                <a:spcPct val="0"/>
              </a:spcAft>
              <a:defRPr/>
            </a:pPr>
            <a:endParaRPr lang="nl-NL" sz="1000" dirty="0">
              <a:solidFill>
                <a:prstClr val="black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F45D6F9A-6722-488F-91E5-B32B0607B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7417" y="2817970"/>
            <a:ext cx="4266686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defTabSz="685800">
              <a:defRPr/>
            </a:pPr>
            <a:r>
              <a:rPr lang="nl-N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Bijeenkomsten</a:t>
            </a:r>
          </a:p>
          <a:p>
            <a:pPr marL="128588" indent="-128588" defTabSz="685800">
              <a:buFont typeface="Arial" pitchFamily="34" charset="0"/>
              <a:buChar char="•"/>
              <a:defRPr/>
            </a:pPr>
            <a:r>
              <a:rPr lang="nl-NL" sz="1000" dirty="0">
                <a:solidFill>
                  <a:prstClr val="black"/>
                </a:solidFill>
                <a:latin typeface="Calibri" panose="020F0502020204030204"/>
                <a:ea typeface="Calibri" pitchFamily="34" charset="0"/>
                <a:cs typeface="Arial" charset="0"/>
              </a:rPr>
              <a:t>IBS-lessen en Projecturen</a:t>
            </a:r>
          </a:p>
        </p:txBody>
      </p:sp>
      <p:sp>
        <p:nvSpPr>
          <p:cNvPr id="6" name="Rechthoek 1">
            <a:extLst>
              <a:ext uri="{FF2B5EF4-FFF2-40B4-BE49-F238E27FC236}">
                <a16:creationId xmlns:a16="http://schemas.microsoft.com/office/drawing/2014/main" id="{DEB3F29E-94C5-432A-9036-FB602BDBA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5387" y="275099"/>
            <a:ext cx="602132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685800"/>
            <a:r>
              <a:rPr lang="nl-NL" sz="2100" dirty="0">
                <a:solidFill>
                  <a:prstClr val="black"/>
                </a:solidFill>
                <a:latin typeface="Calibri" pitchFamily="34" charset="0"/>
              </a:rPr>
              <a:t>2122_DCV_ LA2_Doelgroepanalyse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664C0D06-1E7F-4F9E-AC66-96F7E7CFDC1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21805" r="10840"/>
          <a:stretch/>
        </p:blipFill>
        <p:spPr>
          <a:xfrm>
            <a:off x="861403" y="828252"/>
            <a:ext cx="284812" cy="39241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4579B766-5EC8-4347-8FBF-A9DC21D77A68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61403" y="1829389"/>
            <a:ext cx="278754" cy="34017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F02E6570-E4D3-4F36-9848-4A0A81D99179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882732" y="2976383"/>
            <a:ext cx="289513" cy="45261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771060C8-A35B-4663-9AD1-5F92CE92F1FA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48512" y="976972"/>
            <a:ext cx="375078" cy="25573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FAFDE859-4CEE-43C2-89DC-D60B750C723D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86726" y="3842820"/>
            <a:ext cx="289359" cy="28120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52805CD2-0421-4B91-AD3A-45A1210E1A57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/>
          <a:srcRect l="17050" t="33024" r="61669" b="30375"/>
          <a:stretch/>
        </p:blipFill>
        <p:spPr>
          <a:xfrm>
            <a:off x="6334231" y="2875283"/>
            <a:ext cx="289359" cy="279794"/>
          </a:xfrm>
          <a:prstGeom prst="rect">
            <a:avLst/>
          </a:prstGeom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0360DF73-E1A2-4A31-A987-3E272A741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51" y="2976383"/>
            <a:ext cx="4024188" cy="26930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 defTabSz="685800">
              <a:defRPr/>
            </a:pPr>
            <a:r>
              <a:rPr lang="nl-NL" sz="9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Leerpad</a:t>
            </a:r>
            <a:endParaRPr lang="nl-NL" sz="9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ea typeface="Calibri" pitchFamily="34" charset="0"/>
                <a:cs typeface="Arial" charset="0"/>
              </a:rPr>
              <a:t>Onderzoek en leg vast </a:t>
            </a:r>
            <a:r>
              <a:rPr lang="nl-NL" sz="1000" b="1" dirty="0">
                <a:ea typeface="Calibri" pitchFamily="34" charset="0"/>
                <a:cs typeface="Arial" charset="0"/>
              </a:rPr>
              <a:t>wie</a:t>
            </a:r>
            <a:r>
              <a:rPr lang="nl-NL" sz="1000" dirty="0">
                <a:ea typeface="Calibri" pitchFamily="34" charset="0"/>
                <a:cs typeface="Arial" charset="0"/>
              </a:rPr>
              <a:t> de doelgroep van de community is door dit met je opdrachtgever te bespreken en deskresearch te doen.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ea typeface="Calibri" pitchFamily="34" charset="0"/>
                <a:cs typeface="Arial" charset="0"/>
              </a:rPr>
              <a:t>Bepaal </a:t>
            </a:r>
            <a:r>
              <a:rPr lang="nl-NL" sz="1000" b="1" dirty="0">
                <a:ea typeface="Calibri" pitchFamily="34" charset="0"/>
                <a:cs typeface="Arial" charset="0"/>
              </a:rPr>
              <a:t>waar </a:t>
            </a:r>
            <a:r>
              <a:rPr lang="nl-NL" sz="1000" dirty="0">
                <a:ea typeface="Calibri" pitchFamily="34" charset="0"/>
                <a:cs typeface="Arial" charset="0"/>
              </a:rPr>
              <a:t>de doelgroep zich bevindt en inventariseer de demografische gegevens van de doelgroep. Leg die vast in diagrammen of grafieken.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ea typeface="Calibri" pitchFamily="34" charset="0"/>
                <a:cs typeface="Arial" charset="0"/>
              </a:rPr>
              <a:t>Bepaal welke informatie nog meer belangrijk is voor community building en onderzoek bv. geografische, sociaaleconomisch en/of psychografische kenmerken. Beschrijf de gemaakte keuze en de uitkomsten.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ea typeface="Calibri" pitchFamily="34" charset="0"/>
                <a:cs typeface="Arial" charset="0"/>
              </a:rPr>
              <a:t>Onderzoek de drijfveren van de doelgroep en beschrijf deze volgens een van de modellen</a:t>
            </a:r>
            <a:r>
              <a:rPr lang="nl-NL" sz="1000" b="1" dirty="0">
                <a:ea typeface="Calibri" pitchFamily="34" charset="0"/>
                <a:cs typeface="Arial" charset="0"/>
              </a:rPr>
              <a:t>; waarom </a:t>
            </a:r>
            <a:r>
              <a:rPr lang="nl-NL" sz="1000" dirty="0">
                <a:ea typeface="Calibri" pitchFamily="34" charset="0"/>
                <a:cs typeface="Arial" charset="0"/>
              </a:rPr>
              <a:t>sluiten mensen aan?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000" dirty="0">
                <a:ea typeface="Calibri" pitchFamily="34" charset="0"/>
                <a:cs typeface="Arial" charset="0"/>
              </a:rPr>
              <a:t>Onderzoek de belemmeringen die de doelgroep kan hebben om deel te nemen aan de community en beschrijf deze.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000" dirty="0">
                <a:ea typeface="Calibri" pitchFamily="34" charset="0"/>
                <a:cs typeface="Arial" charset="0"/>
              </a:rPr>
              <a:t>Sluit af met een analyse waarin de koppeling wordt gelegd tussen de kenmerken, drijfveren en belemmeringen van de doelgroep en de opdracht om de community te versterken/vergroten.  </a:t>
            </a:r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97062B89-D718-4D1E-BF95-821E49DB9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7417" y="3684704"/>
            <a:ext cx="4266685" cy="4001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defTabSz="685800">
              <a:defRPr/>
            </a:pPr>
            <a:r>
              <a:rPr lang="nl-NL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Bronnen</a:t>
            </a:r>
          </a:p>
          <a:p>
            <a:pPr defTabSz="685800">
              <a:defRPr/>
            </a:pPr>
            <a:r>
              <a:rPr lang="nl-NL" sz="1000" dirty="0">
                <a:latin typeface="Arial" panose="020B0604020202020204" pitchFamily="34" charset="0"/>
                <a:cs typeface="Arial" panose="020B0604020202020204" pitchFamily="34" charset="0"/>
              </a:rPr>
              <a:t>Wikiwijs</a:t>
            </a:r>
          </a:p>
        </p:txBody>
      </p:sp>
      <p:pic>
        <p:nvPicPr>
          <p:cNvPr id="15" name="Afbeelding 14">
            <a:extLst>
              <a:ext uri="{FF2B5EF4-FFF2-40B4-BE49-F238E27FC236}">
                <a16:creationId xmlns:a16="http://schemas.microsoft.com/office/drawing/2014/main" id="{635A4594-EB64-4555-9F5B-943B386979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87417" y="4475977"/>
            <a:ext cx="2044831" cy="172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477842"/>
      </p:ext>
    </p:extLst>
  </p:cSld>
  <p:clrMapOvr>
    <a:masterClrMapping/>
  </p:clrMapOvr>
</p:sld>
</file>

<file path=ppt/theme/theme1.xml><?xml version="1.0" encoding="utf-8"?>
<a:theme xmlns:a="http://schemas.openxmlformats.org/drawingml/2006/main" name="1_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C6D5A9-E838-49B5-BB6B-8FEF042497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256265-E3C1-480B-A510-DCEAF55C18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14740FD-FA00-41BC-9046-188B21537A0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281</Words>
  <Application>Microsoft Macintosh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1_Kantoorthema</vt:lpstr>
      <vt:lpstr>PowerPoint-presentatie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Pascalle Cup</dc:creator>
  <cp:lastModifiedBy>nathalie keunen</cp:lastModifiedBy>
  <cp:revision>2</cp:revision>
  <dcterms:created xsi:type="dcterms:W3CDTF">2021-06-17T14:20:52Z</dcterms:created>
  <dcterms:modified xsi:type="dcterms:W3CDTF">2022-02-08T15:00:56Z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Order">
    <vt:r8>3178100</vt:r8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